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a53a2cf2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4a53a2cf29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a53a2cf29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fill once the users created</a:t>
            </a:r>
            <a:endParaRPr/>
          </a:p>
        </p:txBody>
      </p:sp>
      <p:sp>
        <p:nvSpPr>
          <p:cNvPr id="190" name="Google Shape;190;g4a53a2cf29_2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638f0b25a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4638f0b25a_2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a53a2cf2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4a53a2cf29_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638f0b25a_3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4638f0b25a_3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a53a2cf2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4a53a2cf29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a53a2cf29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fill once the users created</a:t>
            </a:r>
            <a:endParaRPr/>
          </a:p>
        </p:txBody>
      </p:sp>
      <p:sp>
        <p:nvSpPr>
          <p:cNvPr id="154" name="Google Shape;154;g4a53a2cf29_2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a53a2cf2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4a53a2cf29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7D4D9"/>
              </a:buClr>
              <a:buSzPts val="2400"/>
              <a:buNone/>
              <a:defRPr sz="2400">
                <a:solidFill>
                  <a:srgbClr val="B7D4D9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7D4D9"/>
              </a:buClr>
              <a:buSzPts val="2000"/>
              <a:buNone/>
              <a:defRPr sz="2000">
                <a:solidFill>
                  <a:srgbClr val="B7D4D9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7D4D9"/>
              </a:buClr>
              <a:buSzPts val="1800"/>
              <a:buNone/>
              <a:defRPr sz="1800">
                <a:solidFill>
                  <a:srgbClr val="B7D4D9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7D4D9"/>
              </a:buClr>
              <a:buSzPts val="1600"/>
              <a:buNone/>
              <a:defRPr sz="1600">
                <a:solidFill>
                  <a:srgbClr val="B7D4D9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7D4D9"/>
              </a:buClr>
              <a:buSzPts val="1600"/>
              <a:buNone/>
              <a:defRPr sz="1600">
                <a:solidFill>
                  <a:srgbClr val="B7D4D9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7D4D9"/>
              </a:buClr>
              <a:buSzPts val="1600"/>
              <a:buNone/>
              <a:defRPr sz="1600">
                <a:solidFill>
                  <a:srgbClr val="B7D4D9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7D4D9"/>
              </a:buClr>
              <a:buSzPts val="1600"/>
              <a:buNone/>
              <a:defRPr sz="1600">
                <a:solidFill>
                  <a:srgbClr val="B7D4D9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7D4D9"/>
              </a:buClr>
              <a:buSzPts val="1600"/>
              <a:buNone/>
              <a:defRPr sz="1600">
                <a:solidFill>
                  <a:srgbClr val="B7D4D9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7D4D9"/>
              </a:buClr>
              <a:buSzPts val="1600"/>
              <a:buNone/>
              <a:defRPr sz="1600">
                <a:solidFill>
                  <a:srgbClr val="B7D4D9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B7D4D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3.png"/><Relationship Id="rId8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10" Type="http://schemas.openxmlformats.org/officeDocument/2006/relationships/image" Target="../media/image8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5730" l="0" r="0" t="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199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6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3" cy="1436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4" cy="251309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/>
          <p:nvPr>
            <p:ph type="title"/>
          </p:nvPr>
        </p:nvSpPr>
        <p:spPr>
          <a:xfrm>
            <a:off x="1346200" y="426988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8808A"/>
                </a:solidFill>
              </a:rPr>
              <a:t>Research questions - Results</a:t>
            </a:r>
            <a:endParaRPr>
              <a:solidFill>
                <a:srgbClr val="48808A"/>
              </a:solidFill>
            </a:endParaRPr>
          </a:p>
        </p:txBody>
      </p:sp>
      <p:sp>
        <p:nvSpPr>
          <p:cNvPr id="187" name="Google Shape;187;p22"/>
          <p:cNvSpPr txBox="1"/>
          <p:nvPr>
            <p:ph idx="1" type="body"/>
          </p:nvPr>
        </p:nvSpPr>
        <p:spPr>
          <a:xfrm>
            <a:off x="1195750" y="1946325"/>
            <a:ext cx="9963900" cy="395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●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How  is the sound affecting the system? 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○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Should it be added to the final product?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■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We should add sound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●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How does it change the user’s experience to see the camera </a:t>
            </a:r>
            <a:r>
              <a:rPr lang="en-GB" sz="2200">
                <a:solidFill>
                  <a:srgbClr val="212121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surveillance recording on a screen or not?</a:t>
            </a:r>
            <a:endParaRPr sz="2200">
              <a:solidFill>
                <a:srgbClr val="21212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-3683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■"/>
            </a:pPr>
            <a:r>
              <a:rPr lang="en-GB" sz="2200">
                <a:solidFill>
                  <a:srgbClr val="21212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Did not change the users behaviour- more confusing</a:t>
            </a:r>
            <a:br>
              <a:rPr lang="en-GB" sz="2200">
                <a:solidFill>
                  <a:srgbClr val="212121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</a:br>
            <a:endParaRPr sz="2200">
              <a:solidFill>
                <a:srgbClr val="21212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199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6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3" cy="1436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4" cy="251309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"/>
          <p:cNvSpPr txBox="1"/>
          <p:nvPr>
            <p:ph idx="1" type="body"/>
          </p:nvPr>
        </p:nvSpPr>
        <p:spPr>
          <a:xfrm>
            <a:off x="1299150" y="1752700"/>
            <a:ext cx="9593700" cy="454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What went well?</a:t>
            </a:r>
            <a:endParaRPr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What could be better?</a:t>
            </a:r>
            <a:endParaRPr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What could be left out?</a:t>
            </a:r>
            <a:endParaRPr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Feedback from the users?</a:t>
            </a:r>
            <a:endParaRPr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8" name="Google Shape;198;p23"/>
          <p:cNvSpPr txBox="1"/>
          <p:nvPr>
            <p:ph type="title"/>
          </p:nvPr>
        </p:nvSpPr>
        <p:spPr>
          <a:xfrm>
            <a:off x="1299150" y="426988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8808A"/>
                </a:solidFill>
              </a:rPr>
              <a:t>Debriefing</a:t>
            </a:r>
            <a:endParaRPr>
              <a:solidFill>
                <a:srgbClr val="48808A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199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6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3" cy="1436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4" cy="251309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4"/>
          <p:cNvSpPr txBox="1"/>
          <p:nvPr>
            <p:ph idx="1" type="body"/>
          </p:nvPr>
        </p:nvSpPr>
        <p:spPr>
          <a:xfrm>
            <a:off x="1122050" y="1946325"/>
            <a:ext cx="10101600" cy="3936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48808A"/>
                </a:solidFill>
              </a:rPr>
              <a:t>Confirmation</a:t>
            </a:r>
            <a:endParaRPr sz="36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Sound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Posters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3600">
                <a:solidFill>
                  <a:srgbClr val="48808A"/>
                </a:solidFill>
              </a:rPr>
              <a:t>Furthermore</a:t>
            </a:r>
            <a:endParaRPr sz="36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Vibration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Commercial adds</a:t>
            </a:r>
            <a:endParaRPr/>
          </a:p>
        </p:txBody>
      </p:sp>
      <p:sp>
        <p:nvSpPr>
          <p:cNvPr id="209" name="Google Shape;209;p24"/>
          <p:cNvSpPr txBox="1"/>
          <p:nvPr>
            <p:ph type="title"/>
          </p:nvPr>
        </p:nvSpPr>
        <p:spPr>
          <a:xfrm>
            <a:off x="1346200" y="426988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8808A"/>
                </a:solidFill>
              </a:rPr>
              <a:t>Improvements</a:t>
            </a:r>
            <a:endParaRPr>
              <a:solidFill>
                <a:srgbClr val="48808A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200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7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4" cy="1436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3" cy="2513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 rotWithShape="1">
          <a:blip r:embed="rId8">
            <a:alphaModFix/>
          </a:blip>
          <a:srcRect b="-9658" l="0" r="-28949" t="-19290"/>
          <a:stretch/>
        </p:blipFill>
        <p:spPr>
          <a:xfrm>
            <a:off x="659675" y="1752687"/>
            <a:ext cx="5529749" cy="312312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4961475" y="2584375"/>
            <a:ext cx="7916100" cy="9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48808A"/>
                </a:solidFill>
                <a:latin typeface="Avenir"/>
                <a:ea typeface="Avenir"/>
                <a:cs typeface="Avenir"/>
                <a:sym typeface="Avenir"/>
              </a:rPr>
              <a:t>Final usability testing</a:t>
            </a:r>
            <a:endParaRPr b="1" sz="4800">
              <a:solidFill>
                <a:srgbClr val="48808A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200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7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4" cy="1436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3" cy="2513093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>
            <p:ph type="title"/>
          </p:nvPr>
        </p:nvSpPr>
        <p:spPr>
          <a:xfrm>
            <a:off x="1346200" y="426988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8808A"/>
                </a:solidFill>
              </a:rPr>
              <a:t>Research</a:t>
            </a:r>
            <a:r>
              <a:rPr lang="en-GB">
                <a:solidFill>
                  <a:srgbClr val="48808A"/>
                </a:solidFill>
              </a:rPr>
              <a:t> questions</a:t>
            </a:r>
            <a:endParaRPr>
              <a:solidFill>
                <a:srgbClr val="48808A"/>
              </a:solidFill>
            </a:endParaRPr>
          </a:p>
        </p:txBody>
      </p:sp>
      <p:sp>
        <p:nvSpPr>
          <p:cNvPr id="106" name="Google Shape;106;p15"/>
          <p:cNvSpPr txBox="1"/>
          <p:nvPr>
            <p:ph idx="1" type="body"/>
          </p:nvPr>
        </p:nvSpPr>
        <p:spPr>
          <a:xfrm>
            <a:off x="1195750" y="1946325"/>
            <a:ext cx="9963900" cy="395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●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How </a:t>
            </a: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is the sound affecting the system? 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○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Should it be added to the final product?</a:t>
            </a:r>
            <a:endParaRPr sz="2200">
              <a:solidFill>
                <a:srgbClr val="000000"/>
              </a:solidFill>
              <a:highlight>
                <a:srgbClr val="FFFF00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●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How does it change the user’s experience to see the camera </a:t>
            </a:r>
            <a:r>
              <a:rPr lang="en-GB" sz="2200">
                <a:solidFill>
                  <a:srgbClr val="212121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surveillance recording on a screen?</a:t>
            </a:r>
            <a:br>
              <a:rPr lang="en-GB" sz="2200">
                <a:solidFill>
                  <a:srgbClr val="212121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</a:br>
            <a:endParaRPr sz="2200">
              <a:solidFill>
                <a:srgbClr val="21212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199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6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3" cy="1436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4" cy="251309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>
            <p:ph type="title"/>
          </p:nvPr>
        </p:nvSpPr>
        <p:spPr>
          <a:xfrm>
            <a:off x="1346200" y="426988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8808A"/>
                </a:solidFill>
              </a:rPr>
              <a:t>Research questions</a:t>
            </a:r>
            <a:endParaRPr>
              <a:solidFill>
                <a:srgbClr val="48808A"/>
              </a:solidFill>
            </a:endParaRPr>
          </a:p>
        </p:txBody>
      </p:sp>
      <p:sp>
        <p:nvSpPr>
          <p:cNvPr id="117" name="Google Shape;117;p16"/>
          <p:cNvSpPr txBox="1"/>
          <p:nvPr>
            <p:ph idx="1" type="body"/>
          </p:nvPr>
        </p:nvSpPr>
        <p:spPr>
          <a:xfrm>
            <a:off x="1195750" y="1946325"/>
            <a:ext cx="9963900" cy="395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●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Is enough information displayed in the posters?</a:t>
            </a:r>
            <a:endParaRPr sz="2200">
              <a:solidFill>
                <a:srgbClr val="21212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200"/>
              <a:buFont typeface="Avenir"/>
              <a:buChar char="○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Is there other important facts that should be mentioned? 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venir"/>
              <a:buChar char="○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Are the posters visible enough?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2200">
              <a:solidFill>
                <a:srgbClr val="21212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rgbClr val="21212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●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Do the users understand whats happening when observing one person validation and one not validating?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97497" y="5421109"/>
            <a:ext cx="1684924" cy="1436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550167" y="2330348"/>
            <a:ext cx="641833" cy="251309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6189036" y="1263372"/>
            <a:ext cx="4602997" cy="6155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48808A"/>
                </a:solidFill>
                <a:latin typeface="Avenir"/>
                <a:ea typeface="Avenir"/>
                <a:cs typeface="Avenir"/>
                <a:sym typeface="Avenir"/>
              </a:rPr>
              <a:t>User research methodology </a:t>
            </a:r>
            <a:endParaRPr b="1" sz="4800">
              <a:solidFill>
                <a:srgbClr val="48808A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0"/>
            <a:ext cx="1346200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0" y="5238426"/>
            <a:ext cx="1122057" cy="161957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6447294" y="3166413"/>
            <a:ext cx="57447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44045"/>
              </a:buClr>
              <a:buSzPts val="2400"/>
              <a:buFont typeface="Avenir"/>
              <a:buChar char="-"/>
            </a:pPr>
            <a:r>
              <a:rPr lang="en-GB" sz="2400">
                <a:solidFill>
                  <a:srgbClr val="244045"/>
                </a:solidFill>
                <a:latin typeface="Avenir"/>
                <a:ea typeface="Avenir"/>
                <a:cs typeface="Avenir"/>
                <a:sym typeface="Avenir"/>
              </a:rPr>
              <a:t>Direct observation, </a:t>
            </a:r>
            <a:br>
              <a:rPr lang="en-GB" sz="2400">
                <a:solidFill>
                  <a:srgbClr val="244045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-GB" sz="2400">
                <a:solidFill>
                  <a:srgbClr val="244045"/>
                </a:solidFill>
                <a:latin typeface="Avenir"/>
                <a:ea typeface="Avenir"/>
                <a:cs typeface="Avenir"/>
                <a:sym typeface="Avenir"/>
              </a:rPr>
              <a:t>usability testing</a:t>
            </a:r>
            <a:endParaRPr sz="2400">
              <a:solidFill>
                <a:srgbClr val="244045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44045"/>
              </a:buClr>
              <a:buSzPts val="2400"/>
              <a:buFont typeface="Avenir"/>
              <a:buChar char="-"/>
            </a:pPr>
            <a:r>
              <a:rPr lang="en-GB" sz="2400">
                <a:solidFill>
                  <a:srgbClr val="244045"/>
                </a:solidFill>
                <a:latin typeface="Avenir"/>
                <a:ea typeface="Avenir"/>
                <a:cs typeface="Avenir"/>
                <a:sym typeface="Avenir"/>
              </a:rPr>
              <a:t>11  users</a:t>
            </a:r>
            <a:endParaRPr sz="2400">
              <a:solidFill>
                <a:srgbClr val="244045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1333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rgbClr val="24404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29" name="Google Shape;129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59575" y="303848"/>
            <a:ext cx="4687728" cy="6250304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199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6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3" cy="1436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4" cy="251309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8"/>
          <p:cNvSpPr txBox="1"/>
          <p:nvPr>
            <p:ph idx="1" type="body"/>
          </p:nvPr>
        </p:nvSpPr>
        <p:spPr>
          <a:xfrm>
            <a:off x="1299150" y="1752700"/>
            <a:ext cx="9593700" cy="454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rabi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Room and equipment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lphaL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Civil building, hallway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lphaL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Prototype, video camera, 3 computers (camera, notes and user form, </a:t>
            </a: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hardware</a:t>
            </a: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for the prototype)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rabi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Introduction to the user- inform about the project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rabi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Informed </a:t>
            </a: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consent</a:t>
            </a: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and pre-</a:t>
            </a: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questionnaire- ask the user to fill in pre-questionnaire and consent in the Google form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rabi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User training, warm-up-trial - test in class and on the team members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0" name="Google Shape;140;p18"/>
          <p:cNvSpPr txBox="1"/>
          <p:nvPr>
            <p:ph type="title"/>
          </p:nvPr>
        </p:nvSpPr>
        <p:spPr>
          <a:xfrm>
            <a:off x="1346200" y="426988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8808A"/>
                </a:solidFill>
              </a:rPr>
              <a:t>Script - Preparation</a:t>
            </a:r>
            <a:endParaRPr>
              <a:solidFill>
                <a:srgbClr val="48808A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199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6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3" cy="1436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4" cy="251309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 txBox="1"/>
          <p:nvPr>
            <p:ph idx="1" type="body"/>
          </p:nvPr>
        </p:nvSpPr>
        <p:spPr>
          <a:xfrm>
            <a:off x="1299150" y="1752700"/>
            <a:ext cx="9593700" cy="454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rabi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Explain short how the metro system works in Porto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rabi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The user is observing. One of us walk over without validating, the nex one validate.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lphaL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What do you think is happening 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rabi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Go through the system twice - one of the time you should validate, the other you should not. Decide the order of the actions yourself. 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rabi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Questions: 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lphaL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Did the user notice and read the posters? 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lphaL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Do you understand the system by reading the posters? 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lphaL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Did you notice the red light? 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lphaL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What do you think the red light and sound represent?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lphaL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Have you noticed the camera? Why do you think it is here? 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nir"/>
              <a:buAutoNum type="arabicPeriod"/>
            </a:pPr>
            <a:r>
              <a:rPr lang="en-GB" sz="18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Additional comments</a:t>
            </a:r>
            <a:endParaRPr sz="18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1" name="Google Shape;151;p19"/>
          <p:cNvSpPr txBox="1"/>
          <p:nvPr>
            <p:ph type="title"/>
          </p:nvPr>
        </p:nvSpPr>
        <p:spPr>
          <a:xfrm>
            <a:off x="1346200" y="426988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8808A"/>
                </a:solidFill>
              </a:rPr>
              <a:t>Script - Conducting User Test</a:t>
            </a:r>
            <a:endParaRPr>
              <a:solidFill>
                <a:srgbClr val="48808A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199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6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3" cy="1436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4" cy="251309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0"/>
          <p:cNvSpPr txBox="1"/>
          <p:nvPr>
            <p:ph idx="1" type="body"/>
          </p:nvPr>
        </p:nvSpPr>
        <p:spPr>
          <a:xfrm>
            <a:off x="1299150" y="1752700"/>
            <a:ext cx="9593700" cy="454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2" name="Google Shape;162;p20"/>
          <p:cNvSpPr txBox="1"/>
          <p:nvPr>
            <p:ph type="title"/>
          </p:nvPr>
        </p:nvSpPr>
        <p:spPr>
          <a:xfrm>
            <a:off x="1346200" y="426988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8808A"/>
                </a:solidFill>
              </a:rPr>
              <a:t>Test group</a:t>
            </a:r>
            <a:endParaRPr>
              <a:solidFill>
                <a:srgbClr val="48808A"/>
              </a:solidFill>
            </a:endParaRPr>
          </a:p>
        </p:txBody>
      </p:sp>
      <p:pic>
        <p:nvPicPr>
          <p:cNvPr id="163" name="Google Shape;163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22200" y="1516775"/>
            <a:ext cx="5063876" cy="21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96025" y="1516775"/>
            <a:ext cx="4906999" cy="21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595776" y="4068950"/>
            <a:ext cx="5158900" cy="231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9462" y="21185"/>
            <a:ext cx="1952537" cy="1731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46199" cy="194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5238426"/>
            <a:ext cx="1122056" cy="161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7497" y="5421109"/>
            <a:ext cx="1684923" cy="1436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50167" y="2330348"/>
            <a:ext cx="641834" cy="251309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1"/>
          <p:cNvSpPr txBox="1"/>
          <p:nvPr>
            <p:ph type="title"/>
          </p:nvPr>
        </p:nvSpPr>
        <p:spPr>
          <a:xfrm>
            <a:off x="1346200" y="426988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8808A"/>
                </a:solidFill>
              </a:rPr>
              <a:t>Research questions</a:t>
            </a:r>
            <a:endParaRPr>
              <a:solidFill>
                <a:srgbClr val="48808A"/>
              </a:solidFill>
            </a:endParaRPr>
          </a:p>
        </p:txBody>
      </p:sp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1195750" y="1946325"/>
            <a:ext cx="9963900" cy="395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●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Is enough information displayed in the posters?</a:t>
            </a:r>
            <a:endParaRPr sz="2200">
              <a:solidFill>
                <a:srgbClr val="21212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B3BC"/>
              </a:buClr>
              <a:buSzPts val="2200"/>
              <a:buFont typeface="Avenir"/>
              <a:buChar char="○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Is there other important facts that should be mentioned? 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B3BC"/>
              </a:buClr>
              <a:buSzPts val="2200"/>
              <a:buFont typeface="Avenir"/>
              <a:buChar char="○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Are the posters visible enough?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B3BC"/>
              </a:buClr>
              <a:buSzPts val="2200"/>
              <a:buFont typeface="Avenir"/>
              <a:buChar char="■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Add information about the feedback from the system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B3BC"/>
              </a:buClr>
              <a:buSzPts val="2200"/>
              <a:buFont typeface="Avenir"/>
              <a:buChar char="■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Location: close to the validation machine</a:t>
            </a:r>
            <a:endParaRPr sz="2200">
              <a:solidFill>
                <a:srgbClr val="21212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rgbClr val="21212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nir"/>
              <a:buChar char="●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Do the users understand whats happening when observing one person validation and one not validating?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B3BC"/>
              </a:buClr>
              <a:buSzPts val="2200"/>
              <a:buFont typeface="Avenir"/>
              <a:buChar char="○"/>
            </a:pPr>
            <a:r>
              <a:rPr lang="en-GB" sz="220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Yes</a:t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6">
      <a:dk1>
        <a:srgbClr val="95C3CB"/>
      </a:dk1>
      <a:lt1>
        <a:srgbClr val="FFFFFF"/>
      </a:lt1>
      <a:dk2>
        <a:srgbClr val="C6DDE1"/>
      </a:dk2>
      <a:lt2>
        <a:srgbClr val="DDE3E9"/>
      </a:lt2>
      <a:accent1>
        <a:srgbClr val="BFF2FB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